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1</c:v>
                </c:pt>
                <c:pt idx="2">
                  <c:v>1</c:v>
                </c:pt>
                <c:pt idx="3">
                  <c:v>45</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Sheet1!$B$2:$B$6</c:f>
              <c:numCache>
                <c:formatCode>0.0</c:formatCode>
                <c:ptCount val="5"/>
                <c:pt idx="0">
                  <c:v>8.6</c:v>
                </c:pt>
                <c:pt idx="1">
                  <c:v>7.5</c:v>
                </c:pt>
                <c:pt idx="2">
                  <c:v>7.5</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Sheet1!$C$2:$C$6</c:f>
              <c:numCache>
                <c:formatCode>0.0</c:formatCode>
                <c:ptCount val="5"/>
                <c:pt idx="0">
                  <c:v>1.4000000000000004</c:v>
                </c:pt>
                <c:pt idx="1">
                  <c:v>2.5</c:v>
                </c:pt>
                <c:pt idx="2">
                  <c:v>2.5</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Sheet1!$B$2:$B$6</c:f>
              <c:numCache>
                <c:formatCode>0.0</c:formatCode>
                <c:ptCount val="5"/>
                <c:pt idx="0">
                  <c:v>6.6</c:v>
                </c:pt>
                <c:pt idx="1">
                  <c:v>6.8</c:v>
                </c:pt>
                <c:pt idx="2">
                  <c:v>7</c:v>
                </c:pt>
                <c:pt idx="3">
                  <c:v>7</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Sheet1!$C$2:$C$6</c:f>
              <c:numCache>
                <c:formatCode>0.0</c:formatCode>
                <c:ptCount val="5"/>
                <c:pt idx="0">
                  <c:v>3.4000000000000004</c:v>
                </c:pt>
                <c:pt idx="1">
                  <c:v>3.2</c:v>
                </c:pt>
                <c:pt idx="2">
                  <c:v>3</c:v>
                </c:pt>
                <c:pt idx="3">
                  <c:v>3</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0.17576589855499947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9.1778000000000581E-2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0.95815800000000007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9.1778999999999833E-2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0.32920099999999941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0.63512300000000099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6.7248060000000001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0.17541217342529958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9.1797000000000573E-2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0.9583459999999997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9.1796999999999684E-2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0.3292660000000005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0.86434099999999958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6.8561050000000003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1.5442369999999999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0.41957500000000003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0.11697399999999991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1.2211940000000006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0.11697399999999902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0.41957500000000003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0.11188200000000137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8.4189120000000006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9.0124000000000315E-2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0.34600399999999976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9.6464000000000105E-2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1.007066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9.6462999999999965E-2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0.3460049999999999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0.59020399999999995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6.824122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0.17013300000000076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0.32780100000000001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9.1388999999999498E-2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0.95408500000000007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9.1388000000000247E-2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0.32780200000000015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0.80805400000000027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7.5310269999999999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8.1868000000000052E-2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0.14306299999999972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3.988399999999892E-2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0.41639100000000084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3.9884000000000697E-2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0.14306299999999972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0.15807299999999991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9.1219269999999995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2</c:v>
                </c:pt>
                <c:pt idx="1">
                  <c:v>37</c:v>
                </c:pt>
                <c:pt idx="2">
                  <c:v>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9.0222999999999942E-2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0.32791399999999982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9.1420000000000279E-2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0.95441099999999945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9.1420000000000279E-2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0.32791399999999982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0.75247500000000045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4.4359450000000002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0.33554299999999948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0.3400420000000004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9.4800999999999469E-2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0.98970900000000039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9.4801000000000357E-2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0.34004199999999951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0.87016600000000022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6.2288180000000004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0.38197598525759968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0.15236599999999978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1.5906840000000004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0.15236699999999992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0.54652199999999951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0.68349900000000119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7.111866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0.94652199999999986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0.38276999999999983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0.10671300000000006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1.1140709999999991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0.1067140000000002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0.38276899999999969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0.45371300000000048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7.9756220000000004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1.2250679999999998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0.40764500000000048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0.11364899999999967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1.1864730000000003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0.11364899999999967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0.40764500000000048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0.8881730000000001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6.44794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Feedback on care Q49. During your hospital stay, were you ever asked to give your views on the quality of your care?</c:v>
                </c:pt>
                <c:pt idx="1">
                  <c:v>Leaving hospital Q46. After leaving hospital, did you get enough support from health or social care services to help you recover or manage your condition?</c:v>
                </c:pt>
                <c:pt idx="2">
                  <c:v>The hospital and ward Q12. How would you rate the hospital food?</c:v>
                </c:pt>
                <c:pt idx="3">
                  <c:v>The hospital and ward Q9. Did you get enough help from staff to wash or keep yourself clean?</c:v>
                </c:pt>
                <c:pt idx="4">
                  <c:v>Nurses Q19. When you asked nurses questions, did you get answers you could understand?</c:v>
                </c:pt>
              </c:strCache>
            </c:strRef>
          </c:cat>
          <c:val>
            <c:numRef>
              <c:f>Sheet1!$B$2:$B$6</c:f>
              <c:numCache>
                <c:formatCode>0.0</c:formatCode>
                <c:ptCount val="5"/>
                <c:pt idx="0">
                  <c:v>1.9</c:v>
                </c:pt>
                <c:pt idx="1">
                  <c:v>6.4</c:v>
                </c:pt>
                <c:pt idx="2">
                  <c:v>7.2</c:v>
                </c:pt>
                <c:pt idx="3">
                  <c:v>8.3000000000000007</c:v>
                </c:pt>
                <c:pt idx="4">
                  <c:v>8.9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Feedback on care Q49. During your hospital stay, were you ever asked to give your views on the quality of your care?</c:v>
                </c:pt>
                <c:pt idx="1">
                  <c:v>Leaving hospital Q46. After leaving hospital, did you get enough support from health or social care services to help you recover or manage your condition?</c:v>
                </c:pt>
                <c:pt idx="2">
                  <c:v>The hospital and ward Q12. How would you rate the hospital food?</c:v>
                </c:pt>
                <c:pt idx="3">
                  <c:v>The hospital and ward Q9. Did you get enough help from staff to wash or keep yourself clean?</c:v>
                </c:pt>
                <c:pt idx="4">
                  <c:v>Nurses Q19. When you asked nurses questions, did you get answers you could understand?</c:v>
                </c:pt>
              </c:strCache>
            </c:strRef>
          </c:cat>
          <c:val>
            <c:numRef>
              <c:f>Sheet1!$C$2:$C$6</c:f>
              <c:numCache>
                <c:formatCode>0.0</c:formatCode>
                <c:ptCount val="5"/>
                <c:pt idx="0">
                  <c:v>1.4</c:v>
                </c:pt>
                <c:pt idx="1">
                  <c:v>6.2</c:v>
                </c:pt>
                <c:pt idx="2">
                  <c:v>7</c:v>
                </c:pt>
                <c:pt idx="3">
                  <c:v>8.1</c:v>
                </c:pt>
                <c:pt idx="4">
                  <c:v>8.6999999999999993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Your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Your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Your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Your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Your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Your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Your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Your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1.87116189229334</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Sheet1!$B$2:$B$6</c:f>
              <c:numCache>
                <c:formatCode>0.0</c:formatCode>
                <c:ptCount val="5"/>
                <c:pt idx="0">
                  <c:v>2.7</c:v>
                </c:pt>
                <c:pt idx="1">
                  <c:v>2.4</c:v>
                </c:pt>
                <c:pt idx="2">
                  <c:v>1.9</c:v>
                </c:pt>
                <c:pt idx="3">
                  <c:v>1.8</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Sheet1!$C$2:$C$6</c:f>
              <c:numCache>
                <c:formatCode>0.0</c:formatCode>
                <c:ptCount val="5"/>
                <c:pt idx="0">
                  <c:v>7.3</c:v>
                </c:pt>
                <c:pt idx="1">
                  <c:v>7.6</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Sheet1!$B$2:$B$6</c:f>
              <c:numCache>
                <c:formatCode>0.0</c:formatCode>
                <c:ptCount val="5"/>
                <c:pt idx="0">
                  <c:v>0.7</c:v>
                </c:pt>
                <c:pt idx="1">
                  <c:v>0.7</c:v>
                </c:pt>
                <c:pt idx="2">
                  <c:v>0.9</c:v>
                </c:pt>
                <c:pt idx="3">
                  <c:v>1</c:v>
                </c:pt>
                <c:pt idx="4">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Sheet1!$C$2:$C$6</c:f>
              <c:numCache>
                <c:formatCode>0.0</c:formatCode>
                <c:ptCount val="5"/>
                <c:pt idx="0">
                  <c:v>9.3000000000000007</c:v>
                </c:pt>
                <c:pt idx="1">
                  <c:v>9.3000000000000007</c:v>
                </c:pt>
                <c:pt idx="2">
                  <c:v>9.1</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6.1325557190600011E-2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0.13166600000000006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1.374576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0.13166600000000006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0.47227299999999994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0.772065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1.871162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Your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Your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Your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Your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Your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Your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Your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Your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8.9780505348732191</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Q2. How did you feel about the length of time you were on the waiting list before your admission to hospital?</c:v>
                </c:pt>
                <c:pt idx="1">
                  <c:v>The hospital and ward Q7. Did the hospital staff explain the reasons for changing wards during the night in a way you could understand?</c:v>
                </c:pt>
                <c:pt idx="2">
                  <c:v>Leaving hospital Q39. Before you left hospital, were you given any information about what you should or should not do after leaving hospital?</c:v>
                </c:pt>
                <c:pt idx="3">
                  <c:v>Leaving hospital Q43. Did hospital staff tell you who to contact if you were worried about your condition or treatment after you left hospital?</c:v>
                </c:pt>
                <c:pt idx="4">
                  <c:v>The hospital and ward Q4. Did you get help from staff to keep in touch with your family and friends?</c:v>
                </c:pt>
              </c:strCache>
            </c:strRef>
          </c:cat>
          <c:val>
            <c:numRef>
              <c:f>Sheet1!$B$2:$B$6</c:f>
              <c:numCache>
                <c:formatCode>0.0</c:formatCode>
                <c:ptCount val="5"/>
                <c:pt idx="0">
                  <c:v>6.1</c:v>
                </c:pt>
                <c:pt idx="1">
                  <c:v>6.2</c:v>
                </c:pt>
                <c:pt idx="2">
                  <c:v>7.5</c:v>
                </c:pt>
                <c:pt idx="3">
                  <c:v>7.1</c:v>
                </c:pt>
                <c:pt idx="4">
                  <c:v>7.3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Q2. How did you feel about the length of time you were on the waiting list before your admission to hospital?</c:v>
                </c:pt>
                <c:pt idx="1">
                  <c:v>The hospital and ward Q7. Did the hospital staff explain the reasons for changing wards during the night in a way you could understand?</c:v>
                </c:pt>
                <c:pt idx="2">
                  <c:v>Leaving hospital Q39. Before you left hospital, were you given any information about what you should or should not do after leaving hospital?</c:v>
                </c:pt>
                <c:pt idx="3">
                  <c:v>Leaving hospital Q43. Did hospital staff tell you who to contact if you were worried about your condition or treatment after you left hospital?</c:v>
                </c:pt>
                <c:pt idx="4">
                  <c:v>The hospital and ward Q4. Did you get help from staff to keep in touch with your family and friends?</c:v>
                </c:pt>
              </c:strCache>
            </c:strRef>
          </c:cat>
          <c:val>
            <c:numRef>
              <c:f>Sheet1!$C$2:$C$6</c:f>
              <c:numCache>
                <c:formatCode>0.0</c:formatCode>
                <c:ptCount val="5"/>
                <c:pt idx="0">
                  <c:v>7.5</c:v>
                </c:pt>
                <c:pt idx="1">
                  <c:v>6.7</c:v>
                </c:pt>
                <c:pt idx="2">
                  <c:v>8</c:v>
                </c:pt>
                <c:pt idx="3">
                  <c:v>7.6</c:v>
                </c:pt>
                <c:pt idx="4">
                  <c:v>7.7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Sheet1!$B$2:$B$6</c:f>
              <c:numCache>
                <c:formatCode>0.0</c:formatCode>
                <c:ptCount val="5"/>
                <c:pt idx="0">
                  <c:v>9.6999999999999993</c:v>
                </c:pt>
                <c:pt idx="1">
                  <c:v>9.4</c:v>
                </c:pt>
                <c:pt idx="2">
                  <c:v>9.1999999999999993</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Sheet1!$C$2:$C$6</c:f>
              <c:numCache>
                <c:formatCode>0.0</c:formatCode>
                <c:ptCount val="5"/>
                <c:pt idx="0">
                  <c:v>0.30000000000000071</c:v>
                </c:pt>
                <c:pt idx="1">
                  <c:v>0.59999999999999964</c:v>
                </c:pt>
                <c:pt idx="2">
                  <c:v>0.80000000000000071</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Sheet1!$B$2:$B$6</c:f>
              <c:numCache>
                <c:formatCode>0.0</c:formatCode>
                <c:ptCount val="5"/>
                <c:pt idx="0">
                  <c:v>8.6</c:v>
                </c:pt>
                <c:pt idx="1">
                  <c:v>8.6999999999999993</c:v>
                </c:pt>
                <c:pt idx="2">
                  <c:v>8.9</c:v>
                </c:pt>
                <c:pt idx="3">
                  <c:v>8.9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Sheet1!$C$2:$C$6</c:f>
              <c:numCache>
                <c:formatCode>0.0</c:formatCode>
                <c:ptCount val="5"/>
                <c:pt idx="0">
                  <c:v>1.4000000000000004</c:v>
                </c:pt>
                <c:pt idx="1">
                  <c:v>1.3000000000000007</c:v>
                </c:pt>
                <c:pt idx="2">
                  <c:v>1.0999999999999996</c:v>
                </c:pt>
                <c:pt idx="3">
                  <c:v>1.0999999999999996</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0.24538400000000138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0.22536999999999985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6.2830999999999193E-2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0.65595099999999995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6.2831000000000969E-2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0.22536999999999985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7.2841999999999629E-2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8.9780510000000007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Your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Your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Your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Your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Your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Your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Your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Your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7.9207349366795796</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Sheet1!$B$2:$B$6</c:f>
              <c:numCache>
                <c:formatCode>0.0</c:formatCode>
                <c:ptCount val="5"/>
                <c:pt idx="0">
                  <c:v>9.1999999999999993</c:v>
                </c:pt>
                <c:pt idx="1">
                  <c:v>8.4</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Sheet1!$C$2:$C$6</c:f>
              <c:numCache>
                <c:formatCode>0.0</c:formatCode>
                <c:ptCount val="5"/>
                <c:pt idx="0">
                  <c:v>0.80000000000000071</c:v>
                </c:pt>
                <c:pt idx="1">
                  <c:v>1.5999999999999996</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Sheet1!$B$2:$B$6</c:f>
              <c:numCache>
                <c:formatCode>0.0</c:formatCode>
                <c:ptCount val="5"/>
                <c:pt idx="0">
                  <c:v>7.5</c:v>
                </c:pt>
                <c:pt idx="1">
                  <c:v>7.8</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Sheet1!$C$2:$C$6</c:f>
              <c:numCache>
                <c:formatCode>0.0</c:formatCode>
                <c:ptCount val="5"/>
                <c:pt idx="0">
                  <c:v>2.5</c:v>
                </c:pt>
                <c:pt idx="1">
                  <c:v>2.2000000000000002</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0.2623460282743002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8.1961999999999868E-2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0.85566999999999993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8.1962000000000756E-2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0.29398899999999983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0.45751100000000022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7.9207349999999996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Your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Your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Your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Your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Your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Your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Your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Your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Sheet1!$B$2:$B$6</c:f>
              <c:numCache>
                <c:formatCode>0.0</c:formatCode>
                <c:ptCount val="5"/>
                <c:pt idx="0">
                  <c:v>8.8000000000000007</c:v>
                </c:pt>
                <c:pt idx="1">
                  <c:v>7.8</c:v>
                </c:pt>
                <c:pt idx="2">
                  <c:v>7.6</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Sheet1!$C$2:$C$6</c:f>
              <c:numCache>
                <c:formatCode>0.0</c:formatCode>
                <c:ptCount val="5"/>
                <c:pt idx="0">
                  <c:v>1.1999999999999993</c:v>
                </c:pt>
                <c:pt idx="1">
                  <c:v>2.2000000000000002</c:v>
                </c:pt>
                <c:pt idx="2">
                  <c:v>2.4000000000000004</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Sheet1!$B$2:$B$6</c:f>
              <c:numCache>
                <c:formatCode>0.0</c:formatCode>
                <c:ptCount val="5"/>
                <c:pt idx="0">
                  <c:v>6.3</c:v>
                </c:pt>
                <c:pt idx="1">
                  <c:v>6.3</c:v>
                </c:pt>
                <c:pt idx="2">
                  <c:v>6.4</c:v>
                </c:pt>
                <c:pt idx="3">
                  <c:v>6.5</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Sheet1!$C$2:$C$6</c:f>
              <c:numCache>
                <c:formatCode>0.0</c:formatCode>
                <c:ptCount val="5"/>
                <c:pt idx="0">
                  <c:v>3.7</c:v>
                </c:pt>
                <c:pt idx="1">
                  <c:v>3.7</c:v>
                </c:pt>
                <c:pt idx="2">
                  <c:v>3.5999999999999996</c:v>
                </c:pt>
                <c:pt idx="3">
                  <c:v>3.5</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0.49495844194090033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0.16559599999999985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1.7287999999999997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0.75957100000000022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0.79442500000000038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6.8441080000000003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0.36637565905420022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0.16711799999999943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1.7446930000000007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0.76655500000000032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3.9068999999999576E-2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6.1188500000000001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Your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Your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Your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Your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Your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Your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Your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Your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7.5983594444216997</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Sheet1!$B$2:$B$6</c:f>
              <c:numCache>
                <c:formatCode>0.0</c:formatCode>
                <c:ptCount val="5"/>
                <c:pt idx="0">
                  <c:v>7.9</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Sheet1!$C$2:$C$6</c:f>
              <c:numCache>
                <c:formatCode>0.0</c:formatCode>
                <c:ptCount val="5"/>
                <c:pt idx="0">
                  <c:v>2.0999999999999996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Sheet1!$B$2:$B$6</c:f>
              <c:numCache>
                <c:formatCode>0.0</c:formatCode>
                <c:ptCount val="5"/>
                <c:pt idx="0">
                  <c:v>7.1</c:v>
                </c:pt>
                <c:pt idx="1">
                  <c:v>7.1</c:v>
                </c:pt>
                <c:pt idx="2">
                  <c:v>7.4</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Sheet1!$C$2:$C$6</c:f>
              <c:numCache>
                <c:formatCode>0.0</c:formatCode>
                <c:ptCount val="5"/>
                <c:pt idx="0">
                  <c:v>2.9000000000000004</c:v>
                </c:pt>
                <c:pt idx="1">
                  <c:v>2.9000000000000004</c:v>
                </c:pt>
                <c:pt idx="2">
                  <c:v>2.5999999999999996</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96.610200000000006</c:v>
                </c:pt>
                <c:pt idx="1">
                  <c:v>0.75329999999999997</c:v>
                </c:pt>
                <c:pt idx="2">
                  <c:v>0.94159999999999999</c:v>
                </c:pt>
                <c:pt idx="3">
                  <c:v>0.1883</c:v>
                </c:pt>
                <c:pt idx="4">
                  <c:v>0</c:v>
                </c:pt>
                <c:pt idx="5">
                  <c:v>1.5065999999999999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0.10784899999999986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0.44682099999999991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0.12457000000000029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1.300497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0.5713910000000002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0.52132899999999971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7.2993750000000004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3.7265097101900402E-2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0.18638399999999944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1.9458260000000003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0.85492499999999971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1.6498970000000002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6.0909180000000003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0.12186000000000075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0.30278099999999952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8.4413000000000515E-2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0.88125799999999899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0.3871929999999999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0.51824000000000048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7.9761550000000003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5.2249999999999908E-2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0.30091800000000024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8.3893999999999913E-2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0.87584100000000031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0.38481200000000015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0.41002399999999994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7.9422370000000004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0.40489409375560026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0.16580299999999948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1.7309590000000004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0.76052100000000067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0.70954499999999854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6.2407570000000003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8.1606000000000734E-2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0.2339399999999987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6.5220000000000056E-2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0.68089400000000033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6.5220000000000056E-2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0.23394000000000048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0.1449069999999999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9.1838610000000003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0.29265102279209998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9.8706999999999212E-2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1.030495000000001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9.870800000000024E-2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0.35405399999999965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0.28826499999999911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8.3217160000000003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0.19134436853580006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0.1016540000000008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1.0612489999999992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0.10165399999999991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0.36462099999999964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0.36611300000000035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7.7894100000000002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23.883500000000002</c:v>
                </c:pt>
                <c:pt idx="1">
                  <c:v>0.19420000000000001</c:v>
                </c:pt>
                <c:pt idx="2">
                  <c:v>70.873800000000003</c:v>
                </c:pt>
                <c:pt idx="3">
                  <c:v>0.58250000000000002</c:v>
                </c:pt>
                <c:pt idx="4">
                  <c:v>0</c:v>
                </c:pt>
                <c:pt idx="5">
                  <c:v>0.19420000000000001</c:v>
                </c:pt>
                <c:pt idx="6">
                  <c:v>0</c:v>
                </c:pt>
                <c:pt idx="7">
                  <c:v>1.9417</c:v>
                </c:pt>
                <c:pt idx="8">
                  <c:v>2.3300999999999998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0.53773699999999991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0.38903099999999924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0.10845900000000075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1.1322969999999994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0.10845899999999986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0.38903100000000101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0.36207299999999876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8.4367090000000005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0.35338996031469971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0.11302400000000024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1.1799549999999996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0.11302500000000038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0.40540500000000002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0.69770100000000035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7.2019469999999997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0.27912400992980047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0.15785399999999949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1.6479760000000008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0.15785399999999861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0.5662060000000011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0.29797699999999949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7.3790190000000004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0.41934753586259976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0.18795699999999993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1.9622380000000001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0.18795699999999993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0.67418000000000067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0.91623000000000054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5.5158379999999996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0.31386000000000003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0.18034399999999984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5.0278999999999741E-2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0.52490300000000012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5.0278999999999741E-2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0.18034500000000087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6.4713999999998606E-2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9.4007299999999994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0.80959999999999999</c:v>
                </c:pt>
                <c:pt idx="1">
                  <c:v>0.19040000000000001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0.80959999999999999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Your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Your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Your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Your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Your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Your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Your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Your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8.5211986217519406</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Sheet1!$B$2:$B$6</c:f>
              <c:numCache>
                <c:formatCode>0.0</c:formatCode>
                <c:ptCount val="5"/>
                <c:pt idx="0">
                  <c:v>9.4</c:v>
                </c:pt>
                <c:pt idx="1">
                  <c:v>9.1</c:v>
                </c:pt>
                <c:pt idx="2">
                  <c:v>9</c:v>
                </c:pt>
                <c:pt idx="3">
                  <c:v>8.9</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Sheet1!$C$2:$C$6</c:f>
              <c:numCache>
                <c:formatCode>0.0</c:formatCode>
                <c:ptCount val="5"/>
                <c:pt idx="0">
                  <c:v>0.59999999999999964</c:v>
                </c:pt>
                <c:pt idx="1">
                  <c:v>0.90000000000000036</c:v>
                </c:pt>
                <c:pt idx="2">
                  <c:v>1</c:v>
                </c:pt>
                <c:pt idx="3">
                  <c:v>1.0999999999999996</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Sheet1!$B$2:$B$6</c:f>
              <c:numCache>
                <c:formatCode>0.0</c:formatCode>
                <c:ptCount val="5"/>
                <c:pt idx="0">
                  <c:v>8.4</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Sheet1!$C$2:$C$6</c:f>
              <c:numCache>
                <c:formatCode>0.0</c:formatCode>
                <c:ptCount val="5"/>
                <c:pt idx="0">
                  <c:v>1.5999999999999996</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0.12773900000000005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0.23735300000000059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6.6171999999999898E-2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0.69083000000000006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6.6171999999999898E-2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0.23735299999999881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0.21645000000000003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8.4418220000000002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0.19692217147079916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5.7610999999999635E-2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0.60145499999999963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5.7612000000000663E-2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0.206646000000001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0.15896199999999894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8.8560239999999997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0.17808523587500069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7.949099999999909E-2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0.82987800000000078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7.9492000000000118E-2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0.28512699999999924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0.11592500000000072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8.2657500000000006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47.674399999999999</c:v>
                </c:pt>
                <c:pt idx="2">
                  <c:v>51.550400000000003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Your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Your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Your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Your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Your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Your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Your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Your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8.4986513688520304</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Sheet1!$B$2:$B$6</c:f>
              <c:numCache>
                <c:formatCode>0.0</c:formatCode>
                <c:ptCount val="5"/>
                <c:pt idx="0">
                  <c:v>9.5</c:v>
                </c:pt>
                <c:pt idx="1">
                  <c:v>8.6999999999999993</c:v>
                </c:pt>
                <c:pt idx="2">
                  <c:v>8.6</c:v>
                </c:pt>
                <c:pt idx="3">
                  <c:v>8.6</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Sheet1!$C$2:$C$6</c:f>
              <c:numCache>
                <c:formatCode>0.0</c:formatCode>
                <c:ptCount val="5"/>
                <c:pt idx="0">
                  <c:v>0.5</c:v>
                </c:pt>
                <c:pt idx="1">
                  <c:v>1.3000000000000007</c:v>
                </c:pt>
                <c:pt idx="2">
                  <c:v>1.4000000000000004</c:v>
                </c:pt>
                <c:pt idx="3">
                  <c:v>1.4000000000000004</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Sheet1!$B$2:$B$6</c:f>
              <c:numCache>
                <c:formatCode>0.0</c:formatCode>
                <c:ptCount val="5"/>
                <c:pt idx="0">
                  <c:v>7.8</c:v>
                </c:pt>
                <c:pt idx="1">
                  <c:v>8</c:v>
                </c:pt>
                <c:pt idx="2">
                  <c:v>8.1999999999999993</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Sheet1!$C$2:$C$6</c:f>
              <c:numCache>
                <c:formatCode>0.0</c:formatCode>
                <c:ptCount val="5"/>
                <c:pt idx="0">
                  <c:v>2.2000000000000002</c:v>
                </c:pt>
                <c:pt idx="1">
                  <c:v>2</c:v>
                </c:pt>
                <c:pt idx="2">
                  <c:v>1.8000000000000007</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0.1671990000000001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0.26735500000000023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7.4536999999999409E-2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0.7781520000000004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7.4536999999999409E-2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0.26735500000000023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0.22056900000000113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8.9149449999999995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8.4360999999999464E-2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0.23097500000000082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6.4394000000000062E-2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0.67226699999999973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6.4394000000000062E-2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0.23097600000000007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4.0444000000000813E-2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9.1028439999999993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0.13379500000000011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0.28655100000000022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7.9888000000000403E-2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0.8340209999999999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7.9887999999998627E-2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0.28655100000000111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0.10432600000000036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8.7026889999999995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0.4548419999999993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0.35120500000000021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9.7913000000000139E-2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1.0221999999999998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9.7913000000000139E-2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0.35120500000000021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0.76281900000000036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7.274127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Your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Your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Your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Your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Your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Your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Your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Your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7.8900012197852103</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Sheet1!$B$2:$B$6</c:f>
              <c:numCache>
                <c:formatCode>0.0</c:formatCode>
                <c:ptCount val="5"/>
                <c:pt idx="0">
                  <c:v>9.1</c:v>
                </c:pt>
                <c:pt idx="1">
                  <c:v>8.1999999999999993</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Sheet1!$C$2:$C$6</c:f>
              <c:numCache>
                <c:formatCode>0.0</c:formatCode>
                <c:ptCount val="5"/>
                <c:pt idx="0">
                  <c:v>0.90000000000000036</c:v>
                </c:pt>
                <c:pt idx="1">
                  <c:v>1.8000000000000007</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Sheet1!$B$2:$B$6</c:f>
              <c:numCache>
                <c:formatCode>0.0</c:formatCode>
                <c:ptCount val="5"/>
                <c:pt idx="0">
                  <c:v>7.6</c:v>
                </c:pt>
                <c:pt idx="1">
                  <c:v>7.6</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Sheet1!$C$2:$C$6</c:f>
              <c:numCache>
                <c:formatCode>0.0</c:formatCode>
                <c:ptCount val="5"/>
                <c:pt idx="0">
                  <c:v>2.4000000000000004</c:v>
                </c:pt>
                <c:pt idx="1">
                  <c:v>2.4000000000000004</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0.40017999999999976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0.29127700000000001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8.1205999999999889E-2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0.84777899999999917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8.1206000000001666E-2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0.29127699999999912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0.22094300000000011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7.6276140000000003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0.20424670072940021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8.709900000000026E-2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0.90930499999999981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8.709900000000026E-2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0.31241699999999994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0.62966600000000028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6.8897040000000001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0.1453994676038004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6.0903999999998959E-2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0.63582700000000081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6.0903999999998959E-2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0.21845600000000154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0.29783199999999965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8.6602840000000008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0.16976299999999966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0.3828990000000001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0.10674899999999976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1.1144490000000005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0.10674899999999887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0.3828990000000001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0.55380300000000027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7.4856340000000001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0.14065402761540025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0.14584099999999989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1.5225529999999994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0.14584100000000078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0.52311399999999963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1.5794950000000005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6.1064780000000001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2.8249</c:v>
                </c:pt>
                <c:pt idx="1">
                  <c:v>8.4746000000000006</c:v>
                </c:pt>
                <c:pt idx="2">
                  <c:v>18.267399999999999</c:v>
                </c:pt>
                <c:pt idx="3">
                  <c:v>70.433099999999996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9.9474168721000567E-2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4.2759000000000214E-2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0.44639600000000002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4.2759000000000214E-2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0.15337099999999992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0.11600499999999947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9.2648309999999992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0.21476000000000006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0.20560299999999998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5.7320999999999955E-2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0.59841900000000159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5.7320999999999955E-2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0.20560299999999998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0.20430399999999871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8.8246690000000001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0.26876197606460028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8.6427000000000476E-2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0.90229200000000009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8.6426999999998699E-2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0.31000700000000059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0.44922599999999946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8.2607959999999991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Your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Your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Your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Your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Your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Your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Your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Your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8.0857277127364906</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Sheet1!$B$2:$B$6</c:f>
              <c:numCache>
                <c:formatCode>0.0</c:formatCode>
                <c:ptCount val="5"/>
                <c:pt idx="0">
                  <c:v>8.6999999999999993</c:v>
                </c:pt>
                <c:pt idx="1">
                  <c:v>8.3000000000000007</c:v>
                </c:pt>
                <c:pt idx="2">
                  <c:v>8.3000000000000007</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Sheet1!$C$2:$C$6</c:f>
              <c:numCache>
                <c:formatCode>0.0</c:formatCode>
                <c:ptCount val="5"/>
                <c:pt idx="0">
                  <c:v>1.3000000000000007</c:v>
                </c:pt>
                <c:pt idx="1">
                  <c:v>1.6999999999999993</c:v>
                </c:pt>
                <c:pt idx="2">
                  <c:v>1.6999999999999993</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Sheet1!$B$2:$B$6</c:f>
              <c:numCache>
                <c:formatCode>0.0</c:formatCode>
                <c:ptCount val="5"/>
                <c:pt idx="0">
                  <c:v>7.7</c:v>
                </c:pt>
                <c:pt idx="1">
                  <c:v>7.7</c:v>
                </c:pt>
                <c:pt idx="2">
                  <c:v>7.8</c:v>
                </c:pt>
                <c:pt idx="3">
                  <c:v>7.9</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4.8645999999999745E-2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0.23549299999999995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6.5654000000000323E-2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0.68541500000000077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6.5654000000000323E-2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0.23549299999999995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9.6007999999999427E-2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8.718534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0.48052899999999976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0.2806930000000003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7.8254999999999519E-2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0.8169720000000007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7.8255000000000408E-2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0.28069299999999942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0.36242099999999944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7.5719529999999997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8.1826000000000398E-2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0.29616099999999967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8.2568000000000197E-2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0.86199300000000001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8.2566999999999169E-2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0.29616100000000145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0.49222099999999891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7.9666969999999999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Your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Your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Your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Your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Your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Your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Your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Your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7.06155377375259</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R1F | Isle of Wight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R1F | Isle of Wight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R1F | Isle of Wight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Isle of Wight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884844257"/>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1506323309"/>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Q9. Did you get enough help from staff to wash or keep yourself clean?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Q19. When you asked nurses questions, did you get answers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2950102972"/>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1764932"/>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544765375"/>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Q39. Before you left hospital, were you given any information about what you should or should not do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 Did you get help from staff to keep in touch with your family and friends?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1847539"/>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43594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5870173"/>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476086999"/>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6.5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75908931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5816690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382687585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24258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53571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16625735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509061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328856971"/>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62894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8046131"/>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22304337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68174230"/>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3084947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27472072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3143987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84362463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90144298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53941424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86023473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350919444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39109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5830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5092957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48503043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409622992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407613663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0257754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78045913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83661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32217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4325482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03642997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629338913"/>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4290263652"/>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1859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63422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13715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9251467"/>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52553458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743978483"/>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7889761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50724605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0256918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95944658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116882018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60220054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28828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24895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17493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1926593"/>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420969394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989426952"/>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124900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157016668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4588246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166206640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424723526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169947670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806336130"/>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91444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35127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20760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337284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427043913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086344385"/>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5824267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13562108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9431598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09356272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09535805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97433547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204852525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52029708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23601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55740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5866421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2928418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205217834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32881362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02452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4663208"/>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41203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6328614"/>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56030382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857957294"/>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8227665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186718363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1805014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4626067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05634041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166264124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39503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98451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10387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586860"/>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426693333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3785274860"/>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8667878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71885820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7409763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66540772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252426919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03141050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439040152"/>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176801678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31589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60806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3986625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73202333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64652894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69922319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110113631"/>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53671258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10646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55870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3743106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14958355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13178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83924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52402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76357"/>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02928240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37290049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8796663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24312780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2758124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02476271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7249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07748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87816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7611727"/>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53938480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856479229"/>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5676393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76904801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2161673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403063289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18980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83829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51390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5028846"/>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19602867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879731915"/>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4005242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159291250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4537741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125445482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26987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58016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06855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2485154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6827720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72747094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40608575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38067685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59953171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51410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0995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2351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115414527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6783440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90404801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17929956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07435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97195434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3364314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710743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32776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91507302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4397990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398631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253223579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14090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97207059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70842170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271884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81188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3874504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279259603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41692829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76165996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28535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33932905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64035840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45358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15687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8005927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1135858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5000001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91297292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3081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52207481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89856724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416925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10587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310905907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290718120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67032434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91184033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88118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42804323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16311930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76427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83276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16206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767425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18856548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24244905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13230634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93265581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205479178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370072986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309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18418119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9886457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89412204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59222646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63488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67811298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52547508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976596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34601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08670269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32385316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259204269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271361001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47327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62774434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41310949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18163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20989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34093091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5910356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2592444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98959874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91882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2822779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05655564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631374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79124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7386970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409724786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359246452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376325750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83308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5144092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292764130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313190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0656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789460727"/>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31094029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1039252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490010965"/>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53588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54784455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257757385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137223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5302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36886850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605400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67257027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81198065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23841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307090480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5734546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508543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38946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43937557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4040937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597361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34767231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75888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4350278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38701994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094589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74890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4385571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4995836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38038997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17001896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59755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1241853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179235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58669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74877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149084907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2014209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149352536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73467584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53726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96767703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6402752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674599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80440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157756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6113567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02806864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60568563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36725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42536825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56404242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370636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22925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577550558"/>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313788086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11590296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858082475"/>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8538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13455294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74725116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770943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29736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5188474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5020440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514148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23172257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91752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1167959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173107519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435474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47825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1960910680"/>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05566316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18724249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248274809"/>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33010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81926997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41619004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62179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50776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43246658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7517487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7255250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102653775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60901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3403176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10193624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228137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34896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771345947"/>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75090456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5469294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414521873"/>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27556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9966338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364481962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565024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12918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71992216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6561912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1214733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48020954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14924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0738060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275048111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891646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74274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9380577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76617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23810180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7493925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03016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19629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367670159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2438887083"/>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60065721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03090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77580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870704334"/>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15060595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3011094865"/>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68489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8290666"/>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27220083"/>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86062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01867350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43932375"/>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56323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85268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93120392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858933335"/>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15051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6196727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112474536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411859864"/>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25265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77469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93117747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1297598633"/>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53155260"/>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29432746"/>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60223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8188490"/>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2003769"/>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31873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8865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741578127"/>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Q2. How did you feel about the length of time you were on the waiting list before your admission to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2814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603636996"/>
              </p:ext>
            </p:extLst>
          </p:nvPr>
        </p:nvGraphicFramePr>
        <p:xfrm>
          <a:off x="468000" y="1548000"/>
          <a:ext cx="11253864" cy="8839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Q39. Before you left hospital, were you given any information about what you should or should not do after leaving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57474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466107205"/>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18402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492696057"/>
              </p:ext>
            </p:extLst>
          </p:nvPr>
        </p:nvGraphicFramePr>
        <p:xfrm>
          <a:off x="469068" y="1548000"/>
          <a:ext cx="11253864" cy="140286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Q49. During your hospital stay, were you ever asked to give your views on the quality of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604874767"/>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71782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Isle of Wight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4111758124"/>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Feedback on care: patients being asked to give their views on the quality of their care
Support from health or social care services: patients being given enough support from health or social care services to help them recover or manage their condition after leaving hospital
Quality of food: patients describing the hospital food as good
Help to wash and keep clean: patients getting enough help to wash and keep clean
Answers to questions: nurses answering patients questions in a way they could understand</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780241352"/>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be admitted: patients feeling that they waited the right amount of time on the waiting list before being admitted to hospital
Changing wards during the night: staff explaining the reason for patients needing to change wards during the night
Information on discharge: patients being given information about what they should or should not do after leaving hospital
Contact: patients being given information about who to contact if they were worried about their condition or treatment after leaving hospital
Keeping in touch: patients getting help from staff to keep in touch with family and friends during their stay in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Isle of Wight NHS Trust who had attended in late 2021. Responses were received from 531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12394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7114560"/>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531</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2285845187"/>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1025888"/>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798111415"/>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8993690"/>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45%</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401998503"/>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269217741"/>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076896159"/>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612896905"/>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675797506"/>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4226918233"/>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0%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0108019"/>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82578140"/>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7195354"/>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226311490"/>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2487224739"/>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15981</Words>
  <Application>Microsoft Office PowerPoint</Application>
  <PresentationFormat>Widescreen</PresentationFormat>
  <Paragraphs>2237</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Isle of Wight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2022-09-30T11:01:27Z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